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6" r:id="rId4"/>
    <p:sldId id="258" r:id="rId5"/>
    <p:sldId id="279" r:id="rId6"/>
    <p:sldId id="259" r:id="rId7"/>
    <p:sldId id="265" r:id="rId8"/>
    <p:sldId id="266" r:id="rId9"/>
    <p:sldId id="260" r:id="rId10"/>
    <p:sldId id="264" r:id="rId11"/>
    <p:sldId id="277" r:id="rId12"/>
    <p:sldId id="273" r:id="rId13"/>
    <p:sldId id="274" r:id="rId14"/>
    <p:sldId id="275" r:id="rId15"/>
    <p:sldId id="272" r:id="rId16"/>
    <p:sldId id="278" r:id="rId17"/>
    <p:sldId id="261" r:id="rId18"/>
    <p:sldId id="268" r:id="rId19"/>
    <p:sldId id="262" r:id="rId20"/>
    <p:sldId id="263" r:id="rId21"/>
    <p:sldId id="267" r:id="rId22"/>
    <p:sldId id="270" r:id="rId23"/>
    <p:sldId id="271"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22" d="100"/>
          <a:sy n="122" d="100"/>
        </p:scale>
        <p:origin x="24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3218748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2015515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3051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46669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8003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2826639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1786661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229276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4021739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3F71B-CF1F-40C6-BEDA-5EAFCD40E7F9}" type="datetimeFigureOut">
              <a:rPr lang="en-IN" smtClean="0"/>
              <a:t>12/04/23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5761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23F71B-CF1F-40C6-BEDA-5EAFCD40E7F9}" type="datetimeFigureOut">
              <a:rPr lang="en-IN" smtClean="0"/>
              <a:t>12/04/23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9736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23F71B-CF1F-40C6-BEDA-5EAFCD40E7F9}" type="datetimeFigureOut">
              <a:rPr lang="en-IN" smtClean="0"/>
              <a:t>12/04/23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49541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23F71B-CF1F-40C6-BEDA-5EAFCD40E7F9}" type="datetimeFigureOut">
              <a:rPr lang="en-IN" smtClean="0"/>
              <a:t>12/04/23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1701866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3F71B-CF1F-40C6-BEDA-5EAFCD40E7F9}" type="datetimeFigureOut">
              <a:rPr lang="en-IN" smtClean="0"/>
              <a:t>12/04/23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189086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23F71B-CF1F-40C6-BEDA-5EAFCD40E7F9}" type="datetimeFigureOut">
              <a:rPr lang="en-IN" smtClean="0"/>
              <a:t>12/04/23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36649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23F71B-CF1F-40C6-BEDA-5EAFCD40E7F9}" type="datetimeFigureOut">
              <a:rPr lang="en-IN" smtClean="0"/>
              <a:t>12/04/23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10D4B0-88B9-43C9-B453-C9CE4D5FFB2F}" type="slidenum">
              <a:rPr lang="en-IN" smtClean="0"/>
              <a:t>‹#›</a:t>
            </a:fld>
            <a:endParaRPr lang="en-IN"/>
          </a:p>
        </p:txBody>
      </p:sp>
    </p:spTree>
    <p:extLst>
      <p:ext uri="{BB962C8B-B14F-4D97-AF65-F5344CB8AC3E}">
        <p14:creationId xmlns:p14="http://schemas.microsoft.com/office/powerpoint/2010/main" val="155572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23F71B-CF1F-40C6-BEDA-5EAFCD40E7F9}" type="datetimeFigureOut">
              <a:rPr lang="en-IN" smtClean="0"/>
              <a:t>12/04/23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10D4B0-88B9-43C9-B453-C9CE4D5FFB2F}" type="slidenum">
              <a:rPr lang="en-IN" smtClean="0"/>
              <a:t>‹#›</a:t>
            </a:fld>
            <a:endParaRPr lang="en-IN"/>
          </a:p>
        </p:txBody>
      </p:sp>
    </p:spTree>
    <p:extLst>
      <p:ext uri="{BB962C8B-B14F-4D97-AF65-F5344CB8AC3E}">
        <p14:creationId xmlns:p14="http://schemas.microsoft.com/office/powerpoint/2010/main" val="695606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94083F-1297-264B-F28B-37F7ED26BA8E}"/>
              </a:ext>
            </a:extLst>
          </p:cNvPr>
          <p:cNvSpPr/>
          <p:nvPr/>
        </p:nvSpPr>
        <p:spPr>
          <a:xfrm>
            <a:off x="0" y="1849274"/>
            <a:ext cx="9679709" cy="923330"/>
          </a:xfrm>
          <a:prstGeom prst="rect">
            <a:avLst/>
          </a:prstGeom>
          <a:noFill/>
        </p:spPr>
        <p:txBody>
          <a:bodyPr wrap="squar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STOCK </a:t>
            </a: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MARKET </a:t>
            </a: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ANALYSIS</a:t>
            </a:r>
          </a:p>
        </p:txBody>
      </p:sp>
      <p:sp>
        <p:nvSpPr>
          <p:cNvPr id="5" name="Rectangle 4">
            <a:extLst>
              <a:ext uri="{FF2B5EF4-FFF2-40B4-BE49-F238E27FC236}">
                <a16:creationId xmlns:a16="http://schemas.microsoft.com/office/drawing/2014/main" id="{E7294165-BBA9-89CD-EDAE-7868893A92BC}"/>
              </a:ext>
            </a:extLst>
          </p:cNvPr>
          <p:cNvSpPr/>
          <p:nvPr/>
        </p:nvSpPr>
        <p:spPr>
          <a:xfrm>
            <a:off x="1316443" y="3446894"/>
            <a:ext cx="7196907" cy="2308324"/>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Submitted By: </a:t>
            </a:r>
            <a:r>
              <a:rPr lang="en-US" sz="3600" dirty="0" err="1">
                <a:ln w="0"/>
                <a:effectLst>
                  <a:outerShdw blurRad="38100" dist="19050" dir="2700000" algn="tl" rotWithShape="0">
                    <a:schemeClr val="dk1">
                      <a:alpha val="40000"/>
                    </a:schemeClr>
                  </a:outerShdw>
                </a:effectLst>
              </a:rPr>
              <a:t>Vansh</a:t>
            </a:r>
            <a:r>
              <a:rPr lang="en-US" sz="3600" dirty="0">
                <a:ln w="0"/>
                <a:effectLst>
                  <a:outerShdw blurRad="38100" dist="19050" dir="2700000" algn="tl" rotWithShape="0">
                    <a:schemeClr val="dk1">
                      <a:alpha val="40000"/>
                    </a:schemeClr>
                  </a:outerShdw>
                </a:effectLst>
              </a:rPr>
              <a:t> Gupta</a:t>
            </a:r>
          </a:p>
          <a:p>
            <a:pPr algn="ctr"/>
            <a:r>
              <a:rPr lang="en-US" sz="3600" dirty="0">
                <a:ln w="0"/>
                <a:effectLst>
                  <a:outerShdw blurRad="38100" dist="19050" dir="2700000" algn="tl" rotWithShape="0">
                    <a:schemeClr val="dk1">
                      <a:alpha val="40000"/>
                    </a:schemeClr>
                  </a:outerShdw>
                </a:effectLst>
              </a:rPr>
              <a:t>Roll No.: 2020UEA6576</a:t>
            </a:r>
          </a:p>
          <a:p>
            <a:pPr algn="ctr"/>
            <a:r>
              <a:rPr lang="en-US" sz="3600" b="0" cap="none" spc="0" dirty="0">
                <a:ln w="0"/>
                <a:solidFill>
                  <a:schemeClr val="tx1"/>
                </a:solidFill>
                <a:effectLst>
                  <a:outerShdw blurRad="38100" dist="19050" dir="2700000" algn="tl" rotWithShape="0">
                    <a:schemeClr val="dk1">
                      <a:alpha val="40000"/>
                    </a:schemeClr>
                  </a:outerShdw>
                </a:effectLst>
              </a:rPr>
              <a:t>Submitted To: Prof. Rashmi Gupta</a:t>
            </a:r>
          </a:p>
          <a:p>
            <a:pPr algn="ctr"/>
            <a:r>
              <a:rPr lang="en-US" sz="3600" b="0" cap="none" spc="0" dirty="0">
                <a:ln w="0"/>
                <a:solidFill>
                  <a:schemeClr val="tx1"/>
                </a:solidFill>
                <a:effectLst>
                  <a:outerShdw blurRad="38100" dist="19050" dir="2700000" algn="tl" rotWithShape="0">
                    <a:schemeClr val="dk1">
                      <a:alpha val="40000"/>
                    </a:schemeClr>
                  </a:outerShdw>
                </a:effectLst>
              </a:rPr>
              <a:t>Deep Learning Project</a:t>
            </a:r>
          </a:p>
        </p:txBody>
      </p:sp>
    </p:spTree>
    <p:extLst>
      <p:ext uri="{BB962C8B-B14F-4D97-AF65-F5344CB8AC3E}">
        <p14:creationId xmlns:p14="http://schemas.microsoft.com/office/powerpoint/2010/main" val="90162615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F1AF6-1F2B-A766-4258-97294979B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278" y="914383"/>
            <a:ext cx="6819900" cy="5080000"/>
          </a:xfrm>
          <a:prstGeom prst="rect">
            <a:avLst/>
          </a:prstGeom>
        </p:spPr>
      </p:pic>
      <p:sp>
        <p:nvSpPr>
          <p:cNvPr id="6" name="TextBox 5">
            <a:extLst>
              <a:ext uri="{FF2B5EF4-FFF2-40B4-BE49-F238E27FC236}">
                <a16:creationId xmlns:a16="http://schemas.microsoft.com/office/drawing/2014/main" id="{590006FE-35C2-50EF-1B31-D2DA243E5416}"/>
              </a:ext>
            </a:extLst>
          </p:cNvPr>
          <p:cNvSpPr txBox="1"/>
          <p:nvPr/>
        </p:nvSpPr>
        <p:spPr>
          <a:xfrm>
            <a:off x="2259725" y="430924"/>
            <a:ext cx="5232050" cy="369332"/>
          </a:xfrm>
          <a:prstGeom prst="rect">
            <a:avLst/>
          </a:prstGeom>
          <a:noFill/>
        </p:spPr>
        <p:txBody>
          <a:bodyPr wrap="square" rtlCol="0">
            <a:spAutoFit/>
          </a:bodyPr>
          <a:lstStyle/>
          <a:p>
            <a:r>
              <a:rPr lang="en-US" dirty="0"/>
              <a:t>Taking previous 100 dataset to get next output</a:t>
            </a:r>
          </a:p>
        </p:txBody>
      </p:sp>
    </p:spTree>
    <p:extLst>
      <p:ext uri="{BB962C8B-B14F-4D97-AF65-F5344CB8AC3E}">
        <p14:creationId xmlns:p14="http://schemas.microsoft.com/office/powerpoint/2010/main" val="2701353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123AF-E1A9-7D6B-329D-FC836A513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524" y="1127890"/>
            <a:ext cx="7772400" cy="3791558"/>
          </a:xfrm>
          <a:prstGeom prst="rect">
            <a:avLst/>
          </a:prstGeom>
        </p:spPr>
      </p:pic>
    </p:spTree>
    <p:extLst>
      <p:ext uri="{BB962C8B-B14F-4D97-AF65-F5344CB8AC3E}">
        <p14:creationId xmlns:p14="http://schemas.microsoft.com/office/powerpoint/2010/main" val="209790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E743A-A63E-FD6F-7DEB-115A40BE0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4862"/>
          </a:xfrm>
          <a:prstGeom prst="rect">
            <a:avLst/>
          </a:prstGeom>
        </p:spPr>
      </p:pic>
    </p:spTree>
    <p:extLst>
      <p:ext uri="{BB962C8B-B14F-4D97-AF65-F5344CB8AC3E}">
        <p14:creationId xmlns:p14="http://schemas.microsoft.com/office/powerpoint/2010/main" val="99059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8616E-E140-DC15-5AA6-097569C39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44862"/>
          </a:xfrm>
          <a:prstGeom prst="rect">
            <a:avLst/>
          </a:prstGeom>
        </p:spPr>
      </p:pic>
    </p:spTree>
    <p:extLst>
      <p:ext uri="{BB962C8B-B14F-4D97-AF65-F5344CB8AC3E}">
        <p14:creationId xmlns:p14="http://schemas.microsoft.com/office/powerpoint/2010/main" val="179584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C7405-10E6-F538-4073-1FE186AF8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3110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C1189-A2B7-6EDF-DE47-158C406700F2}"/>
              </a:ext>
            </a:extLst>
          </p:cNvPr>
          <p:cNvSpPr>
            <a:spLocks noGrp="1"/>
          </p:cNvSpPr>
          <p:nvPr>
            <p:ph type="title"/>
          </p:nvPr>
        </p:nvSpPr>
        <p:spPr>
          <a:xfrm>
            <a:off x="945930" y="213710"/>
            <a:ext cx="8596668" cy="1320800"/>
          </a:xfrm>
        </p:spPr>
        <p:txBody>
          <a:bodyPr/>
          <a:lstStyle/>
          <a:p>
            <a:r>
              <a:rPr lang="en-US" dirty="0"/>
              <a:t>WHY LONG STORT TERM MEMORY</a:t>
            </a:r>
          </a:p>
        </p:txBody>
      </p:sp>
      <p:pic>
        <p:nvPicPr>
          <p:cNvPr id="5" name="Picture 4">
            <a:extLst>
              <a:ext uri="{FF2B5EF4-FFF2-40B4-BE49-F238E27FC236}">
                <a16:creationId xmlns:a16="http://schemas.microsoft.com/office/drawing/2014/main" id="{5794B832-EBD1-C3DA-1731-8C52AC997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30" y="1261240"/>
            <a:ext cx="6689092" cy="4850524"/>
          </a:xfrm>
          <a:prstGeom prst="rect">
            <a:avLst/>
          </a:prstGeom>
        </p:spPr>
      </p:pic>
    </p:spTree>
    <p:extLst>
      <p:ext uri="{BB962C8B-B14F-4D97-AF65-F5344CB8AC3E}">
        <p14:creationId xmlns:p14="http://schemas.microsoft.com/office/powerpoint/2010/main" val="1765866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02675-9832-AB33-3B3E-BE766456B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55645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5D938-C107-54AE-CE4E-B1415509F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013" y="162034"/>
            <a:ext cx="7907721" cy="6197600"/>
          </a:xfrm>
          <a:prstGeom prst="rect">
            <a:avLst/>
          </a:prstGeom>
        </p:spPr>
      </p:pic>
    </p:spTree>
    <p:extLst>
      <p:ext uri="{BB962C8B-B14F-4D97-AF65-F5344CB8AC3E}">
        <p14:creationId xmlns:p14="http://schemas.microsoft.com/office/powerpoint/2010/main" val="3261418885"/>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6F1062-6381-B1F5-E19D-3812D3AB38CD}"/>
              </a:ext>
            </a:extLst>
          </p:cNvPr>
          <p:cNvSpPr/>
          <p:nvPr/>
        </p:nvSpPr>
        <p:spPr>
          <a:xfrm>
            <a:off x="1481920" y="80700"/>
            <a:ext cx="5194050"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Optimizer Used</a:t>
            </a:r>
          </a:p>
        </p:txBody>
      </p:sp>
      <p:sp>
        <p:nvSpPr>
          <p:cNvPr id="5" name="Rectangle 4">
            <a:extLst>
              <a:ext uri="{FF2B5EF4-FFF2-40B4-BE49-F238E27FC236}">
                <a16:creationId xmlns:a16="http://schemas.microsoft.com/office/drawing/2014/main" id="{7F11EEB2-DFC2-085A-AC93-DCB64CE1D6D1}"/>
              </a:ext>
            </a:extLst>
          </p:cNvPr>
          <p:cNvSpPr/>
          <p:nvPr/>
        </p:nvSpPr>
        <p:spPr>
          <a:xfrm>
            <a:off x="0" y="1157007"/>
            <a:ext cx="9278471" cy="4154984"/>
          </a:xfrm>
          <a:prstGeom prst="rect">
            <a:avLst/>
          </a:prstGeom>
          <a:noFill/>
        </p:spPr>
        <p:txBody>
          <a:bodyPr wrap="square" lIns="91440" tIns="45720" rIns="91440" bIns="45720">
            <a:spAutoFit/>
          </a:bodyPr>
          <a:lstStyle/>
          <a:p>
            <a:pPr algn="ctr"/>
            <a:r>
              <a:rPr lang="en-US" sz="2400" b="0" i="0" dirty="0">
                <a:solidFill>
                  <a:schemeClr val="tx1">
                    <a:lumMod val="75000"/>
                    <a:lumOff val="25000"/>
                  </a:schemeClr>
                </a:solidFill>
                <a:effectLst/>
                <a:latin typeface="Söhne"/>
              </a:rPr>
              <a:t>The Adam optimizer is a popular choice for optimizing the </a:t>
            </a:r>
            <a:r>
              <a:rPr lang="en-US" sz="2400" dirty="0">
                <a:solidFill>
                  <a:schemeClr val="tx1">
                    <a:lumMod val="75000"/>
                    <a:lumOff val="25000"/>
                  </a:schemeClr>
                </a:solidFill>
                <a:latin typeface="Söhne"/>
              </a:rPr>
              <a:t>stock </a:t>
            </a:r>
            <a:r>
              <a:rPr lang="en-US" sz="2400" b="0" i="0" dirty="0">
                <a:solidFill>
                  <a:schemeClr val="tx1">
                    <a:lumMod val="75000"/>
                    <a:lumOff val="25000"/>
                  </a:schemeClr>
                </a:solidFill>
                <a:effectLst/>
                <a:latin typeface="Söhne"/>
              </a:rPr>
              <a:t>. Adam stands for "Adaptive Moment Estimation", and is a variant of stochastic gradient descent (SGD) that dynamically adjusts the learning rate for each parameter based on the estimated first and second moments of the gradients.</a:t>
            </a:r>
          </a:p>
          <a:p>
            <a:pPr algn="ctr"/>
            <a:r>
              <a:rPr lang="en-US" sz="2400" b="0" i="0" dirty="0">
                <a:solidFill>
                  <a:schemeClr val="tx1">
                    <a:lumMod val="75000"/>
                    <a:lumOff val="25000"/>
                  </a:schemeClr>
                </a:solidFill>
                <a:effectLst/>
                <a:latin typeface="Söhne"/>
              </a:rPr>
              <a:t>The Adam optimizer works by maintaining a running average of the first and second moments of the gradient. The running average is updated at each iteration of the optimization algorithm, and is used to adjust the learning rate for each parameter in the network. The learning rate is scaled by the ratio of the square root of the second moment to the first moment.</a:t>
            </a:r>
            <a:endParaRPr lang="en-US" sz="2400" b="0" cap="none" spc="0" dirty="0">
              <a:ln w="0"/>
              <a:solidFill>
                <a:schemeClr val="tx1">
                  <a:lumMod val="75000"/>
                  <a:lumOff val="25000"/>
                </a:schemeClr>
              </a:solidFill>
              <a:effectLst/>
            </a:endParaRPr>
          </a:p>
        </p:txBody>
      </p:sp>
    </p:spTree>
    <p:extLst>
      <p:ext uri="{BB962C8B-B14F-4D97-AF65-F5344CB8AC3E}">
        <p14:creationId xmlns:p14="http://schemas.microsoft.com/office/powerpoint/2010/main" val="4266222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DA3F4-7F98-F4F2-673F-F2052659A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50" y="224830"/>
            <a:ext cx="6666625" cy="698500"/>
          </a:xfrm>
          <a:prstGeom prst="rect">
            <a:avLst/>
          </a:prstGeom>
        </p:spPr>
      </p:pic>
      <p:pic>
        <p:nvPicPr>
          <p:cNvPr id="6" name="Picture 5">
            <a:extLst>
              <a:ext uri="{FF2B5EF4-FFF2-40B4-BE49-F238E27FC236}">
                <a16:creationId xmlns:a16="http://schemas.microsoft.com/office/drawing/2014/main" id="{A384A9E3-3F29-4293-B9ED-76D968C11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75" y="1116068"/>
            <a:ext cx="6527800" cy="5067300"/>
          </a:xfrm>
          <a:prstGeom prst="rect">
            <a:avLst/>
          </a:prstGeom>
        </p:spPr>
      </p:pic>
    </p:spTree>
    <p:extLst>
      <p:ext uri="{BB962C8B-B14F-4D97-AF65-F5344CB8AC3E}">
        <p14:creationId xmlns:p14="http://schemas.microsoft.com/office/powerpoint/2010/main" val="4130364073"/>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9EE8B2-587F-7A7E-8DF3-F02DF55DB835}"/>
              </a:ext>
            </a:extLst>
          </p:cNvPr>
          <p:cNvSpPr/>
          <p:nvPr/>
        </p:nvSpPr>
        <p:spPr>
          <a:xfrm>
            <a:off x="3308830" y="304817"/>
            <a:ext cx="4193777" cy="923330"/>
          </a:xfrm>
          <a:prstGeom prst="rect">
            <a:avLst/>
          </a:prstGeom>
          <a:noFill/>
        </p:spPr>
        <p:txBody>
          <a:bodyPr wrap="none" lIns="91440" tIns="45720" rIns="91440" bIns="45720">
            <a:spAutoFit/>
          </a:bodyPr>
          <a:lstStyle/>
          <a:p>
            <a:pPr algn="ct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a:t>
            </a: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ntroduction</a:t>
            </a:r>
          </a:p>
        </p:txBody>
      </p:sp>
      <p:pic>
        <p:nvPicPr>
          <p:cNvPr id="6" name="Picture 5">
            <a:extLst>
              <a:ext uri="{FF2B5EF4-FFF2-40B4-BE49-F238E27FC236}">
                <a16:creationId xmlns:a16="http://schemas.microsoft.com/office/drawing/2014/main" id="{62BA604A-CBCE-B858-0F84-59A23572D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17" y="1714499"/>
            <a:ext cx="6744138" cy="3601983"/>
          </a:xfrm>
          <a:prstGeom prst="rect">
            <a:avLst/>
          </a:prstGeom>
        </p:spPr>
      </p:pic>
    </p:spTree>
    <p:extLst>
      <p:ext uri="{BB962C8B-B14F-4D97-AF65-F5344CB8AC3E}">
        <p14:creationId xmlns:p14="http://schemas.microsoft.com/office/powerpoint/2010/main" val="236071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8B75F-4267-7143-2641-5BDB3669B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12" y="12700"/>
            <a:ext cx="6616700" cy="6845300"/>
          </a:xfrm>
          <a:prstGeom prst="rect">
            <a:avLst/>
          </a:prstGeom>
        </p:spPr>
      </p:pic>
    </p:spTree>
    <p:extLst>
      <p:ext uri="{BB962C8B-B14F-4D97-AF65-F5344CB8AC3E}">
        <p14:creationId xmlns:p14="http://schemas.microsoft.com/office/powerpoint/2010/main" val="1564984915"/>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194F80-7B63-4ACC-4E3D-84FE413E8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74" y="229256"/>
            <a:ext cx="5905500" cy="723900"/>
          </a:xfrm>
          <a:prstGeom prst="rect">
            <a:avLst/>
          </a:prstGeom>
        </p:spPr>
      </p:pic>
      <p:pic>
        <p:nvPicPr>
          <p:cNvPr id="8" name="Picture 7">
            <a:extLst>
              <a:ext uri="{FF2B5EF4-FFF2-40B4-BE49-F238E27FC236}">
                <a16:creationId xmlns:a16="http://schemas.microsoft.com/office/drawing/2014/main" id="{14113661-7E6C-55A4-EAF6-25CDFF77A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90" y="1147073"/>
            <a:ext cx="5731510" cy="3512820"/>
          </a:xfrm>
          <a:prstGeom prst="rect">
            <a:avLst/>
          </a:prstGeom>
        </p:spPr>
      </p:pic>
      <p:sp>
        <p:nvSpPr>
          <p:cNvPr id="9" name="TextBox 8">
            <a:extLst>
              <a:ext uri="{FF2B5EF4-FFF2-40B4-BE49-F238E27FC236}">
                <a16:creationId xmlns:a16="http://schemas.microsoft.com/office/drawing/2014/main" id="{B5A81838-3030-1E88-1FD0-3570C7BF0DE9}"/>
              </a:ext>
            </a:extLst>
          </p:cNvPr>
          <p:cNvSpPr txBox="1"/>
          <p:nvPr/>
        </p:nvSpPr>
        <p:spPr>
          <a:xfrm>
            <a:off x="364490" y="5013435"/>
            <a:ext cx="6208751" cy="369332"/>
          </a:xfrm>
          <a:prstGeom prst="rect">
            <a:avLst/>
          </a:prstGeom>
          <a:noFill/>
        </p:spPr>
        <p:txBody>
          <a:bodyPr wrap="none" rtlCol="0">
            <a:spAutoFit/>
          </a:bodyPr>
          <a:lstStyle/>
          <a:p>
            <a:r>
              <a:rPr lang="en-US" dirty="0"/>
              <a:t>Orange curve shows the predicted output for next 30 days</a:t>
            </a:r>
          </a:p>
        </p:txBody>
      </p:sp>
    </p:spTree>
    <p:extLst>
      <p:ext uri="{BB962C8B-B14F-4D97-AF65-F5344CB8AC3E}">
        <p14:creationId xmlns:p14="http://schemas.microsoft.com/office/powerpoint/2010/main" val="2163637406"/>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09748-CF79-2267-603E-B75272CF6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769" y="398079"/>
            <a:ext cx="5257800" cy="4800600"/>
          </a:xfrm>
          <a:prstGeom prst="rect">
            <a:avLst/>
          </a:prstGeom>
        </p:spPr>
      </p:pic>
    </p:spTree>
    <p:extLst>
      <p:ext uri="{BB962C8B-B14F-4D97-AF65-F5344CB8AC3E}">
        <p14:creationId xmlns:p14="http://schemas.microsoft.com/office/powerpoint/2010/main" val="387533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8E7320-FAD8-F06F-DBC8-F8AD96017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788" y="1262993"/>
            <a:ext cx="4496340" cy="3302000"/>
          </a:xfrm>
          <a:prstGeom prst="rect">
            <a:avLst/>
          </a:prstGeom>
        </p:spPr>
      </p:pic>
      <p:pic>
        <p:nvPicPr>
          <p:cNvPr id="7" name="Picture 6">
            <a:extLst>
              <a:ext uri="{FF2B5EF4-FFF2-40B4-BE49-F238E27FC236}">
                <a16:creationId xmlns:a16="http://schemas.microsoft.com/office/drawing/2014/main" id="{4662B215-B7C8-CFC3-5F21-3A8F59ABD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788" y="1262993"/>
            <a:ext cx="4940300" cy="3302000"/>
          </a:xfrm>
          <a:prstGeom prst="rect">
            <a:avLst/>
          </a:prstGeom>
        </p:spPr>
      </p:pic>
      <p:sp>
        <p:nvSpPr>
          <p:cNvPr id="8" name="TextBox 7">
            <a:extLst>
              <a:ext uri="{FF2B5EF4-FFF2-40B4-BE49-F238E27FC236}">
                <a16:creationId xmlns:a16="http://schemas.microsoft.com/office/drawing/2014/main" id="{A258DB7F-7193-082C-E9D0-0D6351248D1B}"/>
              </a:ext>
            </a:extLst>
          </p:cNvPr>
          <p:cNvSpPr txBox="1"/>
          <p:nvPr/>
        </p:nvSpPr>
        <p:spPr>
          <a:xfrm>
            <a:off x="1271751" y="5318234"/>
            <a:ext cx="5861541" cy="369332"/>
          </a:xfrm>
          <a:prstGeom prst="rect">
            <a:avLst/>
          </a:prstGeom>
          <a:noFill/>
        </p:spPr>
        <p:txBody>
          <a:bodyPr wrap="none" rtlCol="0">
            <a:spAutoFit/>
          </a:bodyPr>
          <a:lstStyle/>
          <a:p>
            <a:r>
              <a:rPr lang="en-US" i="1" u="sng" dirty="0">
                <a:solidFill>
                  <a:srgbClr val="002060"/>
                </a:solidFill>
              </a:rPr>
              <a:t>https://</a:t>
            </a:r>
            <a:r>
              <a:rPr lang="en-US" i="1" u="sng" dirty="0" err="1">
                <a:solidFill>
                  <a:srgbClr val="002060"/>
                </a:solidFill>
              </a:rPr>
              <a:t>github.com</a:t>
            </a:r>
            <a:r>
              <a:rPr lang="en-US" i="1" u="sng" dirty="0">
                <a:solidFill>
                  <a:srgbClr val="002060"/>
                </a:solidFill>
              </a:rPr>
              <a:t>/vanshgupta434/STOCK-ANALYSIS-1</a:t>
            </a:r>
          </a:p>
        </p:txBody>
      </p:sp>
      <p:sp>
        <p:nvSpPr>
          <p:cNvPr id="9" name="TextBox 8">
            <a:extLst>
              <a:ext uri="{FF2B5EF4-FFF2-40B4-BE49-F238E27FC236}">
                <a16:creationId xmlns:a16="http://schemas.microsoft.com/office/drawing/2014/main" id="{1CB3B10A-A877-3061-977B-C66919955FF6}"/>
              </a:ext>
            </a:extLst>
          </p:cNvPr>
          <p:cNvSpPr txBox="1"/>
          <p:nvPr/>
        </p:nvSpPr>
        <p:spPr>
          <a:xfrm>
            <a:off x="1271751" y="4948902"/>
            <a:ext cx="3232360" cy="369332"/>
          </a:xfrm>
          <a:prstGeom prst="rect">
            <a:avLst/>
          </a:prstGeom>
          <a:noFill/>
        </p:spPr>
        <p:txBody>
          <a:bodyPr wrap="none" rtlCol="0">
            <a:spAutoFit/>
          </a:bodyPr>
          <a:lstStyle/>
          <a:p>
            <a:r>
              <a:rPr lang="en-US" dirty="0"/>
              <a:t>LINK TO GITHUB REPOSITORY</a:t>
            </a:r>
          </a:p>
        </p:txBody>
      </p:sp>
    </p:spTree>
    <p:extLst>
      <p:ext uri="{BB962C8B-B14F-4D97-AF65-F5344CB8AC3E}">
        <p14:creationId xmlns:p14="http://schemas.microsoft.com/office/powerpoint/2010/main" val="1943262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6DC0A7-D48C-E2B5-C974-4FAE2F6F795E}"/>
              </a:ext>
            </a:extLst>
          </p:cNvPr>
          <p:cNvSpPr/>
          <p:nvPr/>
        </p:nvSpPr>
        <p:spPr>
          <a:xfrm rot="20084233">
            <a:off x="213699" y="2748311"/>
            <a:ext cx="9718105" cy="1569660"/>
          </a:xfrm>
          <a:prstGeom prst="rect">
            <a:avLst/>
          </a:prstGeom>
          <a:noFill/>
        </p:spPr>
        <p:txBody>
          <a:bodyPr wrap="square" lIns="91440" tIns="45720" rIns="91440" bIns="45720">
            <a:spAutoFit/>
          </a:bodyPr>
          <a:lstStyle/>
          <a:p>
            <a:pPr algn="ctr"/>
            <a:r>
              <a:rPr lang="en-US" sz="9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p>
        </p:txBody>
      </p:sp>
    </p:spTree>
    <p:extLst>
      <p:ext uri="{BB962C8B-B14F-4D97-AF65-F5344CB8AC3E}">
        <p14:creationId xmlns:p14="http://schemas.microsoft.com/office/powerpoint/2010/main" val="19111902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C0ACD-B5FD-EAF1-8952-1863B9D9F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83" y="719739"/>
            <a:ext cx="7772400" cy="4862890"/>
          </a:xfrm>
          <a:prstGeom prst="rect">
            <a:avLst/>
          </a:prstGeom>
        </p:spPr>
      </p:pic>
    </p:spTree>
    <p:extLst>
      <p:ext uri="{BB962C8B-B14F-4D97-AF65-F5344CB8AC3E}">
        <p14:creationId xmlns:p14="http://schemas.microsoft.com/office/powerpoint/2010/main" val="182582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AC8F23-E391-F8F8-FFFF-30DAD87D75A0}"/>
              </a:ext>
            </a:extLst>
          </p:cNvPr>
          <p:cNvSpPr/>
          <p:nvPr/>
        </p:nvSpPr>
        <p:spPr>
          <a:xfrm>
            <a:off x="-228950" y="235856"/>
            <a:ext cx="9778865" cy="923330"/>
          </a:xfrm>
          <a:prstGeom prst="rect">
            <a:avLst/>
          </a:prstGeom>
          <a:noFill/>
        </p:spPr>
        <p:txBody>
          <a:bodyPr wrap="square" lIns="91440" tIns="45720" rIns="91440" bIns="45720">
            <a:spAutoFit/>
          </a:bodyPr>
          <a:lstStyle/>
          <a:p>
            <a:pPr algn="ctr"/>
            <a:r>
              <a:rPr lang="en-IN" sz="5400" b="1"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STEPS INVLOVED </a:t>
            </a:r>
            <a:endParaRPr lang="en-IN" sz="5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6FE50E5-BE1B-FBD6-92C5-CABB1244BF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671" y="2108980"/>
            <a:ext cx="9536712" cy="2347726"/>
          </a:xfrm>
          <a:prstGeom prst="rect">
            <a:avLst/>
          </a:prstGeom>
        </p:spPr>
      </p:pic>
    </p:spTree>
    <p:extLst>
      <p:ext uri="{BB962C8B-B14F-4D97-AF65-F5344CB8AC3E}">
        <p14:creationId xmlns:p14="http://schemas.microsoft.com/office/powerpoint/2010/main" val="7544949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2CC18-7577-21D2-4ACE-CF04F8BFD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514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2F173-72FB-70B8-C421-9EB245193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530350"/>
            <a:ext cx="7010400" cy="3797300"/>
          </a:xfrm>
          <a:prstGeom prst="rect">
            <a:avLst/>
          </a:prstGeom>
        </p:spPr>
      </p:pic>
    </p:spTree>
    <p:extLst>
      <p:ext uri="{BB962C8B-B14F-4D97-AF65-F5344CB8AC3E}">
        <p14:creationId xmlns:p14="http://schemas.microsoft.com/office/powerpoint/2010/main" val="18623633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47125-218D-8809-6EC8-80249A203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638" y="167727"/>
            <a:ext cx="6781800" cy="6375400"/>
          </a:xfrm>
          <a:prstGeom prst="rect">
            <a:avLst/>
          </a:prstGeom>
        </p:spPr>
      </p:pic>
    </p:spTree>
    <p:extLst>
      <p:ext uri="{BB962C8B-B14F-4D97-AF65-F5344CB8AC3E}">
        <p14:creationId xmlns:p14="http://schemas.microsoft.com/office/powerpoint/2010/main" val="177862806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DF31A-557F-B295-1448-349665D4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17" y="1080157"/>
            <a:ext cx="6667500" cy="3898900"/>
          </a:xfrm>
          <a:prstGeom prst="rect">
            <a:avLst/>
          </a:prstGeom>
        </p:spPr>
      </p:pic>
    </p:spTree>
    <p:extLst>
      <p:ext uri="{BB962C8B-B14F-4D97-AF65-F5344CB8AC3E}">
        <p14:creationId xmlns:p14="http://schemas.microsoft.com/office/powerpoint/2010/main" val="5121243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CF8CB1-768C-1048-AE4C-0A08B315530F}"/>
              </a:ext>
            </a:extLst>
          </p:cNvPr>
          <p:cNvSpPr/>
          <p:nvPr/>
        </p:nvSpPr>
        <p:spPr>
          <a:xfrm>
            <a:off x="119122" y="692781"/>
            <a:ext cx="9504407" cy="1754326"/>
          </a:xfrm>
          <a:prstGeom prst="rect">
            <a:avLst/>
          </a:prstGeom>
          <a:noFill/>
        </p:spPr>
        <p:txBody>
          <a:bodyPr wrap="square" lIns="91440" tIns="45720" rIns="91440" bIns="45720">
            <a:spAutoFit/>
          </a:bodyPr>
          <a:lstStyle/>
          <a:p>
            <a:pPr algn="ct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SPLITING INPUT DATA INTO TESTING AND TRAINING DATA </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3" name="Picture 2">
            <a:extLst>
              <a:ext uri="{FF2B5EF4-FFF2-40B4-BE49-F238E27FC236}">
                <a16:creationId xmlns:a16="http://schemas.microsoft.com/office/drawing/2014/main" id="{E2AC1CFA-0E19-EAA6-22F0-B2348D469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31" y="3109060"/>
            <a:ext cx="8460390" cy="2074266"/>
          </a:xfrm>
          <a:prstGeom prst="rect">
            <a:avLst/>
          </a:prstGeom>
        </p:spPr>
      </p:pic>
    </p:spTree>
    <p:extLst>
      <p:ext uri="{BB962C8B-B14F-4D97-AF65-F5344CB8AC3E}">
        <p14:creationId xmlns:p14="http://schemas.microsoft.com/office/powerpoint/2010/main" val="259554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335</TotalTime>
  <Words>193</Words>
  <Application>Microsoft Macintosh PowerPoint</Application>
  <PresentationFormat>Widescreen</PresentationFormat>
  <Paragraphs>17</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Lato</vt:lpstr>
      <vt:lpstr>Söhne</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LONG STORT TERM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Chirayu Pant</dc:creator>
  <cp:lastModifiedBy>Microsoft Office User</cp:lastModifiedBy>
  <cp:revision>10</cp:revision>
  <dcterms:created xsi:type="dcterms:W3CDTF">2023-04-11T05:56:42Z</dcterms:created>
  <dcterms:modified xsi:type="dcterms:W3CDTF">2023-04-11T19:28:30Z</dcterms:modified>
</cp:coreProperties>
</file>